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56" r:id="rId2"/>
    <p:sldId id="298" r:id="rId3"/>
    <p:sldId id="270" r:id="rId4"/>
    <p:sldId id="295" r:id="rId5"/>
    <p:sldId id="266" r:id="rId6"/>
    <p:sldId id="291" r:id="rId7"/>
    <p:sldId id="262" r:id="rId8"/>
    <p:sldId id="289" r:id="rId9"/>
    <p:sldId id="260" r:id="rId10"/>
    <p:sldId id="294" r:id="rId11"/>
    <p:sldId id="269" r:id="rId12"/>
    <p:sldId id="293" r:id="rId13"/>
    <p:sldId id="299" r:id="rId14"/>
    <p:sldId id="292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Segoe Script" panose="030B0504020000000003" pitchFamily="66" charset="0"/>
      <p:regular r:id="rId23"/>
      <p:bold r:id="rId24"/>
    </p:embeddedFont>
    <p:embeddedFont>
      <p:font typeface="Ubuntu" panose="020B0604020202020204" charset="0"/>
      <p:regular r:id="rId25"/>
      <p:bold r:id="rId26"/>
      <p:italic r:id="rId27"/>
      <p:boldItalic r:id="rId28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3B56"/>
    <a:srgbClr val="FF66CC"/>
    <a:srgbClr val="FF0062"/>
    <a:srgbClr val="FFA5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29" autoAdjust="0"/>
    <p:restoredTop sz="94660"/>
  </p:normalViewPr>
  <p:slideViewPr>
    <p:cSldViewPr snapToGrid="0">
      <p:cViewPr varScale="1">
        <p:scale>
          <a:sx n="92" d="100"/>
          <a:sy n="92" d="100"/>
        </p:scale>
        <p:origin x="76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D3DF2F-4581-471D-8540-7471BB009904}" type="datetimeFigureOut">
              <a:rPr lang="en-GB" smtClean="0"/>
              <a:t>06/09/2021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1A2AF1-2EAC-4781-85E0-EA16C6463E5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633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1A2AF1-2EAC-4781-85E0-EA16C6463E5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7514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Ask them to write their answers in the chat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1A2AF1-2EAC-4781-85E0-EA16C6463E5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352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CAFA89-649A-4CD4-8CA0-922BD950A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B9034C3-6623-4312-ACFB-C94C4A14F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F4247F-4748-4C83-86EB-35ADCD5DB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6/09/2021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0E6219-BDEB-4EE1-A175-07A7C2073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DE246E-C529-439F-BD09-1F68055F5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5586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B054AC-3FFF-4D8F-9C52-EA16C149A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9BE6E91-6808-4727-B8A7-FD95BB76E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22F412-A405-47F4-A872-8F31E63DD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6/09/2021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911309-6394-40FD-9219-93572412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7E88C8-E45A-47E6-B5DB-2C5BED4D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84487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77EAF5F-01EC-4C8E-92E4-8EA72B1271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B37C742-8933-4BA5-BEE2-40CF150E1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7DBD54-366D-4902-A024-B9992F92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6/09/2021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5AAD18-E834-4B76-B93C-FC8C7F030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9693C3-6EA5-4E9A-8D79-E4483968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8667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92E5BB-C2E2-4BCD-A8D7-9FD01095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1201FE-32DD-4709-B8F2-7A4C7AD93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E3ACE2-4C48-4B09-89C6-F43A43C43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6/09/2021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595509-0E09-4AC8-BF64-40CD9721E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B3D477-DB13-4157-9F78-8967E6FD7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466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969F0E-40B8-4860-AFD1-F14DE6EAF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6F8B3B-5A68-48FA-982F-BB0B35317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448117-10BA-43D8-903D-218E032EB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6/09/2021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C6AF83-72C1-49D9-A8D7-6149D8533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D4664A-BA81-4942-86A1-94E763AAD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6498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919E2-D330-4B7C-BB7A-FA6F5105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66D0EF-28F6-4849-A29D-45F30BF823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3CDEF0-99AC-4C07-8779-54ED4CBCD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070C11-D9E3-4E48-9F88-584356138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6/09/2021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A041B92-5BD5-468A-ABEF-1A64E9694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931DA9-A972-4CDE-A1B9-7F721EC70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57981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7240C8-A045-422B-B727-9F6178ADC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7BAA07-E993-4A28-A445-F00F08464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480F513-5313-4D5A-8C8E-105F98085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6A9F64A-C688-4E45-8184-CA55E345F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ECE552A-77AA-4A1A-98FC-57E52E07E0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1F1C3B6-8E5E-4E95-B885-6A52086B1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6/09/2021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2115EFC-DB27-4CC8-BE51-9DD148E1A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4B70F07-8900-498B-963F-3F389BCE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155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99673E-1B54-4DC0-982F-CDDBAB505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B523A38-AD8C-441F-A39B-BE39EFD9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6/09/2021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E9B3118-1819-4F0A-A0F3-CD72AA8C9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D40B193-48C5-40F3-84B4-D4AC6313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3886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5BF15CA-5665-4301-8A2D-B841EDCD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6/09/2021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135F2B5-C7E2-480C-9188-DDFDFB98F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5304BA-5359-49E3-805F-D5DC5F86E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84279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4884ED-075B-4A22-B81D-D4B089430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5D1FC-8EA2-4B25-BC85-43D2892CA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399921-BCE0-470A-A674-546FBFF47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19DE2C-807B-46E4-8C3F-B98E48C20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6/09/2021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15F6F82-7DDB-4B79-B23C-8636087C8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7577123-3B38-4F72-9246-E04C96EDA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3107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58F10F-DB92-4F50-B8EA-5FC4D4CCD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16E6B7E-9EFD-4583-850B-1DF31978F3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C9515C5-F6C8-4A37-A042-45CB82FB5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DA0D39E-D64F-4E85-81C0-6180A11A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6/09/2021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0C59E9C-2EE5-4DBC-AAFB-56348B65C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F351868-49F2-4539-B794-A2F26B111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25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CA4BC38-6509-4F17-9377-752FF103E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57A73B-DD77-412C-B47E-565C8375C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931BCC-0117-460E-8705-A8FAA5C226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CFB44-A862-479B-BE2C-2441143E5171}" type="datetimeFigureOut">
              <a:rPr lang="es-CO" smtClean="0"/>
              <a:t>6/09/2021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F78089-D269-4340-9344-68415C14F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B1BCF-1F88-45A3-B3AF-B5BDB9BF5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3760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ordwall.net/es/resource/17498822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quizizz.com/admin/quiz/60bfda655b3404001b294c9a/best-social-media-management-softwar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7ACBCAB-72BC-2742-9BF4-8479FB18D3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204D3B3-83BD-8049-9E55-5B6A10A3ADB5}"/>
              </a:ext>
            </a:extLst>
          </p:cNvPr>
          <p:cNvSpPr txBox="1"/>
          <p:nvPr/>
        </p:nvSpPr>
        <p:spPr>
          <a:xfrm>
            <a:off x="1199745" y="4620494"/>
            <a:ext cx="68911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CO" sz="3600" b="0" i="0" dirty="0" err="1">
                <a:solidFill>
                  <a:srgbClr val="111111"/>
                </a:solidFill>
                <a:effectLst/>
                <a:latin typeface="SourceSansPro"/>
              </a:rPr>
              <a:t>Best</a:t>
            </a:r>
            <a:r>
              <a:rPr lang="es-CO" sz="3600" b="0" i="0" dirty="0">
                <a:solidFill>
                  <a:srgbClr val="111111"/>
                </a:solidFill>
                <a:effectLst/>
                <a:latin typeface="SourceSansPro"/>
              </a:rPr>
              <a:t> Social Media Management Software</a:t>
            </a:r>
          </a:p>
        </p:txBody>
      </p:sp>
    </p:spTree>
    <p:extLst>
      <p:ext uri="{BB962C8B-B14F-4D97-AF65-F5344CB8AC3E}">
        <p14:creationId xmlns:p14="http://schemas.microsoft.com/office/powerpoint/2010/main" val="296245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76C920-6D17-440D-B694-E68104C67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 err="1"/>
              <a:t>Second</a:t>
            </a:r>
            <a:r>
              <a:rPr lang="es-ES" b="1" dirty="0"/>
              <a:t> </a:t>
            </a:r>
            <a:r>
              <a:rPr lang="es-ES" b="1" dirty="0" err="1"/>
              <a:t>part</a:t>
            </a:r>
            <a:r>
              <a:rPr lang="es-ES" b="1" dirty="0"/>
              <a:t> </a:t>
            </a:r>
            <a:r>
              <a:rPr lang="es-ES" b="1" dirty="0" err="1"/>
              <a:t>of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text</a:t>
            </a:r>
            <a:br>
              <a:rPr lang="es-ES" b="1" dirty="0"/>
            </a:br>
            <a:r>
              <a:rPr lang="es-ES" b="1" dirty="0" err="1"/>
              <a:t>second</a:t>
            </a:r>
            <a:r>
              <a:rPr lang="es-ES" b="1" dirty="0"/>
              <a:t> </a:t>
            </a:r>
            <a:r>
              <a:rPr lang="es-ES" b="1" dirty="0" err="1"/>
              <a:t>week</a:t>
            </a:r>
            <a:endParaRPr lang="es-CO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F98307-6A4D-4EAF-BCE3-F3CE2B619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endParaRPr lang="es-ES" dirty="0"/>
          </a:p>
          <a:p>
            <a:pPr marL="0" indent="0" algn="ctr">
              <a:buNone/>
            </a:pPr>
            <a:endParaRPr lang="es-CO" dirty="0"/>
          </a:p>
          <a:p>
            <a:pPr marL="0" indent="0" algn="ctr">
              <a:buNone/>
            </a:pPr>
            <a:endParaRPr lang="es-CO" dirty="0"/>
          </a:p>
          <a:p>
            <a:pPr marL="0" indent="0" algn="ctr">
              <a:buNone/>
            </a:pPr>
            <a:r>
              <a:rPr lang="es-CO" dirty="0" err="1"/>
              <a:t>It</a:t>
            </a:r>
            <a:r>
              <a:rPr lang="es-CO" dirty="0"/>
              <a:t> </a:t>
            </a:r>
            <a:r>
              <a:rPr lang="es-CO" dirty="0" err="1"/>
              <a:t>starts</a:t>
            </a:r>
            <a:r>
              <a:rPr lang="es-CO" dirty="0"/>
              <a:t> in </a:t>
            </a:r>
            <a:r>
              <a:rPr lang="es-CO" i="1" dirty="0" err="1">
                <a:highlight>
                  <a:srgbClr val="FFFF00"/>
                </a:highlight>
              </a:rPr>
              <a:t>Loomy</a:t>
            </a:r>
            <a:r>
              <a:rPr lang="es-CO" i="1" dirty="0">
                <a:highlight>
                  <a:srgbClr val="FFFF00"/>
                </a:highlight>
              </a:rPr>
              <a:t>…..</a:t>
            </a:r>
          </a:p>
          <a:p>
            <a:pPr marL="0" indent="0" algn="just">
              <a:buNone/>
            </a:pPr>
            <a:endParaRPr lang="es-CO" dirty="0"/>
          </a:p>
          <a:p>
            <a:pPr marL="0" indent="0" algn="just"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9438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BD3BA2-AEF5-4A42-B69C-FE453F2D8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4400" b="1" dirty="0">
                <a:solidFill>
                  <a:srgbClr val="FF0062"/>
                </a:solidFill>
                <a:latin typeface="Ubuntu" panose="020B0504030602030204" pitchFamily="34" charset="0"/>
              </a:rPr>
              <a:t>Pre-reading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  <a:latin typeface="Segoe Script" panose="030B0504020000000003" pitchFamily="66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E6F1530-9593-4C07-B4E7-E49098260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FF0062"/>
                </a:solidFill>
              </a:rPr>
              <a:t>Fill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62"/>
                </a:solidFill>
              </a:rPr>
              <a:t>in the W</a:t>
            </a:r>
          </a:p>
          <a:p>
            <a:pPr marL="0" indent="0">
              <a:buNone/>
            </a:pPr>
            <a:endParaRPr lang="en-US" sz="3600" dirty="0">
              <a:solidFill>
                <a:srgbClr val="FF0062"/>
              </a:solidFill>
            </a:endParaRPr>
          </a:p>
          <a:p>
            <a:r>
              <a:rPr lang="en-US" sz="3600" dirty="0">
                <a:solidFill>
                  <a:schemeClr val="accent1"/>
                </a:solidFill>
              </a:rPr>
              <a:t>Write what you </a:t>
            </a:r>
            <a:r>
              <a:rPr lang="en-US" sz="3600" b="1" dirty="0">
                <a:solidFill>
                  <a:schemeClr val="accent1"/>
                </a:solidFill>
              </a:rPr>
              <a:t>KNOW</a:t>
            </a:r>
            <a:r>
              <a:rPr lang="en-US" sz="3600" dirty="0">
                <a:solidFill>
                  <a:schemeClr val="accent1"/>
                </a:solidFill>
              </a:rPr>
              <a:t> about  MEETEDGAR,LOOMLY,SENDIBLE,BUFFER,SOCIALPILOT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After you read the second part of the text what have you </a:t>
            </a:r>
            <a:r>
              <a:rPr lang="en-US" sz="3600" b="1" dirty="0">
                <a:solidFill>
                  <a:schemeClr val="accent1"/>
                </a:solidFill>
              </a:rPr>
              <a:t>LEARNED</a:t>
            </a:r>
            <a:r>
              <a:rPr lang="en-US" sz="3600" dirty="0">
                <a:solidFill>
                  <a:schemeClr val="accent1"/>
                </a:solidFill>
              </a:rPr>
              <a:t>.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413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FD552F-CE95-4909-A8ED-A4DFF389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err="1"/>
              <a:t>While</a:t>
            </a:r>
            <a:r>
              <a:rPr lang="es-ES" dirty="0"/>
              <a:t> Reading….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206ED5-9761-4B11-90BD-1126D3661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>
              <a:solidFill>
                <a:srgbClr val="0563C1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es-CO" dirty="0">
                <a:solidFill>
                  <a:srgbClr val="403B5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 </a:t>
            </a:r>
            <a:r>
              <a:rPr lang="es-CO" dirty="0" err="1">
                <a:solidFill>
                  <a:srgbClr val="403B5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</a:t>
            </a:r>
            <a:r>
              <a:rPr lang="es-CO" dirty="0">
                <a:solidFill>
                  <a:srgbClr val="403B5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CO" dirty="0" err="1">
                <a:solidFill>
                  <a:srgbClr val="403B5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following</a:t>
            </a:r>
            <a:r>
              <a:rPr lang="es-CO" dirty="0">
                <a:solidFill>
                  <a:srgbClr val="403B5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CO" dirty="0" err="1">
                <a:solidFill>
                  <a:srgbClr val="403B5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didactic</a:t>
            </a:r>
            <a:r>
              <a:rPr lang="es-CO" dirty="0">
                <a:solidFill>
                  <a:srgbClr val="403B5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CO" dirty="0" err="1">
                <a:solidFill>
                  <a:srgbClr val="403B5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activities</a:t>
            </a:r>
            <a:r>
              <a:rPr lang="es-CO" dirty="0">
                <a:solidFill>
                  <a:srgbClr val="403B5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CO" dirty="0" err="1">
                <a:solidFill>
                  <a:srgbClr val="403B5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</a:t>
            </a:r>
            <a:r>
              <a:rPr lang="es-CO" dirty="0">
                <a:solidFill>
                  <a:srgbClr val="403B5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CO" dirty="0" err="1">
                <a:solidFill>
                  <a:srgbClr val="403B5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check</a:t>
            </a:r>
            <a:r>
              <a:rPr lang="es-CO" dirty="0">
                <a:solidFill>
                  <a:srgbClr val="403B5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CO" dirty="0" err="1">
                <a:solidFill>
                  <a:srgbClr val="403B5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your</a:t>
            </a:r>
            <a:r>
              <a:rPr lang="es-CO" dirty="0">
                <a:solidFill>
                  <a:srgbClr val="403B5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CO" dirty="0" err="1">
                <a:solidFill>
                  <a:srgbClr val="403B5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understanding</a:t>
            </a:r>
            <a:r>
              <a:rPr lang="es-CO" u="sng" dirty="0">
                <a:solidFill>
                  <a:srgbClr val="403B5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</a:p>
          <a:p>
            <a:pPr marL="0" indent="0">
              <a:buNone/>
            </a:pPr>
            <a:endParaRPr lang="es-CO" dirty="0">
              <a:solidFill>
                <a:srgbClr val="403B56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s-CO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https://wordwall.net/es/resource/17498822</a:t>
            </a:r>
            <a:endParaRPr lang="es-CO" dirty="0"/>
          </a:p>
          <a:p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24655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989785-59AE-4F48-AEE6-AAAF8747C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Post </a:t>
            </a:r>
            <a:r>
              <a:rPr lang="es-ES" dirty="0" err="1"/>
              <a:t>reading</a:t>
            </a:r>
            <a:r>
              <a:rPr lang="es-ES" dirty="0"/>
              <a:t> </a:t>
            </a:r>
            <a:r>
              <a:rPr lang="es-ES" dirty="0" err="1"/>
              <a:t>activity</a:t>
            </a:r>
            <a:endParaRPr lang="es-CO" dirty="0"/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B33379D4-F989-4ED1-8084-4496BCC4DC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2870040"/>
              </p:ext>
            </p:extLst>
          </p:nvPr>
        </p:nvGraphicFramePr>
        <p:xfrm>
          <a:off x="838201" y="1825624"/>
          <a:ext cx="10515600" cy="3474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224974">
                  <a:extLst>
                    <a:ext uri="{9D8B030D-6E8A-4147-A177-3AD203B41FA5}">
                      <a16:colId xmlns:a16="http://schemas.microsoft.com/office/drawing/2014/main" val="1494928559"/>
                    </a:ext>
                  </a:extLst>
                </a:gridCol>
                <a:gridCol w="5290626">
                  <a:extLst>
                    <a:ext uri="{9D8B030D-6E8A-4147-A177-3AD203B41FA5}">
                      <a16:colId xmlns:a16="http://schemas.microsoft.com/office/drawing/2014/main" val="3904836813"/>
                    </a:ext>
                  </a:extLst>
                </a:gridCol>
              </a:tblGrid>
              <a:tr h="3380105">
                <a:tc>
                  <a:txBody>
                    <a:bodyPr/>
                    <a:lstStyle/>
                    <a:p>
                      <a:pPr algn="ctr"/>
                      <a:r>
                        <a:rPr lang="es-ES" sz="2800" b="1" i="1" dirty="0" err="1">
                          <a:solidFill>
                            <a:srgbClr val="403B56"/>
                          </a:solidFill>
                        </a:rPr>
                        <a:t>What</a:t>
                      </a:r>
                      <a:r>
                        <a:rPr lang="es-ES" sz="2800" b="1" i="1" dirty="0">
                          <a:solidFill>
                            <a:srgbClr val="403B56"/>
                          </a:solidFill>
                        </a:rPr>
                        <a:t> I </a:t>
                      </a:r>
                      <a:r>
                        <a:rPr lang="es-ES" sz="2800" b="1" i="1" dirty="0" err="1">
                          <a:solidFill>
                            <a:srgbClr val="403B56"/>
                          </a:solidFill>
                        </a:rPr>
                        <a:t>wanted</a:t>
                      </a:r>
                      <a:r>
                        <a:rPr lang="es-ES" sz="2800" b="1" i="1" dirty="0">
                          <a:solidFill>
                            <a:srgbClr val="403B56"/>
                          </a:solidFill>
                        </a:rPr>
                        <a:t> </a:t>
                      </a:r>
                      <a:r>
                        <a:rPr lang="es-ES" sz="2800" b="1" i="1" dirty="0" err="1">
                          <a:solidFill>
                            <a:srgbClr val="403B56"/>
                          </a:solidFill>
                        </a:rPr>
                        <a:t>to</a:t>
                      </a:r>
                      <a:r>
                        <a:rPr lang="es-ES" sz="2800" b="1" i="1" dirty="0">
                          <a:solidFill>
                            <a:srgbClr val="403B56"/>
                          </a:solidFill>
                        </a:rPr>
                        <a:t> </a:t>
                      </a:r>
                      <a:r>
                        <a:rPr lang="es-ES" sz="2800" b="1" i="1" dirty="0" err="1">
                          <a:solidFill>
                            <a:srgbClr val="403B56"/>
                          </a:solidFill>
                        </a:rPr>
                        <a:t>know</a:t>
                      </a:r>
                      <a:endParaRPr lang="es-CO" sz="2800" b="1" i="1" dirty="0">
                        <a:solidFill>
                          <a:srgbClr val="403B5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i="1" dirty="0" err="1">
                          <a:solidFill>
                            <a:srgbClr val="403B56"/>
                          </a:solidFill>
                        </a:rPr>
                        <a:t>What</a:t>
                      </a:r>
                      <a:r>
                        <a:rPr lang="es-ES" sz="2400" i="1" dirty="0">
                          <a:solidFill>
                            <a:srgbClr val="403B56"/>
                          </a:solidFill>
                        </a:rPr>
                        <a:t> I </a:t>
                      </a:r>
                      <a:r>
                        <a:rPr lang="es-ES" sz="2400" i="1" dirty="0" err="1">
                          <a:solidFill>
                            <a:srgbClr val="403B56"/>
                          </a:solidFill>
                        </a:rPr>
                        <a:t>learned</a:t>
                      </a:r>
                      <a:r>
                        <a:rPr lang="es-ES" sz="2400" i="1" dirty="0">
                          <a:solidFill>
                            <a:srgbClr val="403B56"/>
                          </a:solidFill>
                        </a:rPr>
                        <a:t> </a:t>
                      </a:r>
                    </a:p>
                    <a:p>
                      <a:endParaRPr lang="es-ES" dirty="0"/>
                    </a:p>
                    <a:p>
                      <a:endParaRPr lang="es-ES" dirty="0"/>
                    </a:p>
                    <a:p>
                      <a:endParaRPr lang="es-ES" dirty="0"/>
                    </a:p>
                    <a:p>
                      <a:endParaRPr lang="es-ES" dirty="0"/>
                    </a:p>
                    <a:p>
                      <a:endParaRPr lang="es-ES" dirty="0"/>
                    </a:p>
                    <a:p>
                      <a:endParaRPr lang="es-ES" dirty="0"/>
                    </a:p>
                    <a:p>
                      <a:endParaRPr lang="es-ES" dirty="0"/>
                    </a:p>
                    <a:p>
                      <a:endParaRPr lang="es-ES" dirty="0"/>
                    </a:p>
                    <a:p>
                      <a:endParaRPr lang="es-ES" dirty="0"/>
                    </a:p>
                    <a:p>
                      <a:endParaRPr lang="es-ES" dirty="0"/>
                    </a:p>
                    <a:p>
                      <a:endParaRPr lang="es-CO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8308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7434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5DBCAD-63FC-4555-824E-F6B8D75E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err="1"/>
              <a:t>Let’s</a:t>
            </a:r>
            <a:r>
              <a:rPr lang="es-ES" dirty="0"/>
              <a:t> </a:t>
            </a:r>
            <a:r>
              <a:rPr lang="es-ES" dirty="0" err="1"/>
              <a:t>know</a:t>
            </a:r>
            <a:r>
              <a:rPr lang="es-ES" dirty="0"/>
              <a:t> more…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369341-C4F4-4E9B-90A2-4524959DF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Click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following</a:t>
            </a:r>
            <a:r>
              <a:rPr lang="es-ES" dirty="0"/>
              <a:t> video and </a:t>
            </a:r>
            <a:r>
              <a:rPr lang="es-ES" dirty="0" err="1"/>
              <a:t>write</a:t>
            </a:r>
            <a:r>
              <a:rPr lang="es-ES" dirty="0"/>
              <a:t> 5 ideas </a:t>
            </a:r>
            <a:r>
              <a:rPr lang="es-ES" dirty="0" err="1"/>
              <a:t>about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.</a:t>
            </a:r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r>
              <a:rPr lang="es-CO" dirty="0"/>
              <a:t>https://www.youtube.com/watch?v=I2pwcAVonKI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3F211F9-3A99-45D1-828C-00B2D9AC5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873" y="3429000"/>
            <a:ext cx="4614203" cy="259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92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19977F47-DC5F-417F-BE9F-2AAE00ED900F}"/>
              </a:ext>
            </a:extLst>
          </p:cNvPr>
          <p:cNvSpPr txBox="1"/>
          <p:nvPr/>
        </p:nvSpPr>
        <p:spPr>
          <a:xfrm>
            <a:off x="3577701" y="470517"/>
            <a:ext cx="529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WHAT ARE THE NAMES OF THESE SOCIAL NETWORKS?</a:t>
            </a:r>
            <a:endParaRPr lang="es-CO" dirty="0"/>
          </a:p>
        </p:txBody>
      </p:sp>
      <p:pic>
        <p:nvPicPr>
          <p:cNvPr id="14" name="Marcador de contenido 13">
            <a:extLst>
              <a:ext uri="{FF2B5EF4-FFF2-40B4-BE49-F238E27FC236}">
                <a16:creationId xmlns:a16="http://schemas.microsoft.com/office/drawing/2014/main" id="{65ED16FF-2422-45F7-B54F-E98CC3A948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133"/>
          <a:stretch/>
        </p:blipFill>
        <p:spPr>
          <a:xfrm>
            <a:off x="2358886" y="1038632"/>
            <a:ext cx="7792279" cy="443932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63F6CDF-00D8-4B79-A78E-A2153719A9BB}"/>
              </a:ext>
            </a:extLst>
          </p:cNvPr>
          <p:cNvSpPr txBox="1"/>
          <p:nvPr/>
        </p:nvSpPr>
        <p:spPr>
          <a:xfrm>
            <a:off x="2875721" y="515478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https://create.kahoot.it/my-library/kahoots/08aa4a49-f9e6-451d-abad-afe0bb8802f9</a:t>
            </a:r>
          </a:p>
        </p:txBody>
      </p:sp>
    </p:spTree>
    <p:extLst>
      <p:ext uri="{BB962C8B-B14F-4D97-AF65-F5344CB8AC3E}">
        <p14:creationId xmlns:p14="http://schemas.microsoft.com/office/powerpoint/2010/main" val="2174256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2CD6F2-78B5-42F0-AF24-92093247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396" y="365125"/>
            <a:ext cx="7738403" cy="1460500"/>
          </a:xfrm>
        </p:spPr>
        <p:txBody>
          <a:bodyPr>
            <a:normAutofit fontScale="90000"/>
          </a:bodyPr>
          <a:lstStyle/>
          <a:p>
            <a:br>
              <a:rPr lang="es-CO" b="1" dirty="0">
                <a:solidFill>
                  <a:schemeClr val="accent1"/>
                </a:solidFill>
                <a:latin typeface="SourceSansPro"/>
              </a:rPr>
            </a:br>
            <a:r>
              <a:rPr lang="es-CO" b="1" dirty="0" err="1">
                <a:solidFill>
                  <a:schemeClr val="accent1"/>
                </a:solidFill>
                <a:latin typeface="SourceSansPro"/>
              </a:rPr>
              <a:t>Pre_Reading</a:t>
            </a:r>
            <a:r>
              <a:rPr lang="es-CO" b="1" dirty="0">
                <a:solidFill>
                  <a:schemeClr val="accent1"/>
                </a:solidFill>
                <a:latin typeface="SourceSansPro"/>
              </a:rPr>
              <a:t>:</a:t>
            </a:r>
            <a:br>
              <a:rPr lang="es-CO" b="1" dirty="0">
                <a:solidFill>
                  <a:schemeClr val="accent1"/>
                </a:solidFill>
                <a:latin typeface="SourceSansPro"/>
              </a:rPr>
            </a:br>
            <a:r>
              <a:rPr lang="es-CO" b="1" i="0" dirty="0" err="1">
                <a:solidFill>
                  <a:schemeClr val="accent1"/>
                </a:solidFill>
                <a:effectLst/>
                <a:latin typeface="SourceSansPro"/>
              </a:rPr>
              <a:t>Best</a:t>
            </a:r>
            <a:r>
              <a:rPr lang="es-CO" b="1" i="0" dirty="0">
                <a:solidFill>
                  <a:schemeClr val="accent1"/>
                </a:solidFill>
                <a:effectLst/>
                <a:latin typeface="SourceSansPro"/>
              </a:rPr>
              <a:t> Social Media Management Software</a:t>
            </a:r>
            <a:br>
              <a:rPr lang="es-CO" b="0" i="0" dirty="0">
                <a:solidFill>
                  <a:srgbClr val="111111"/>
                </a:solidFill>
                <a:effectLst/>
                <a:latin typeface="SourceSansPro"/>
              </a:rPr>
            </a:br>
            <a:endParaRPr lang="en-GB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4F3D8F38-7333-4367-A45B-DE8AD8AB2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75982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Let’s see what we know, think about…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1.What are the most popular social media? </a:t>
            </a:r>
          </a:p>
          <a:p>
            <a:pPr marL="0" indent="0">
              <a:buNone/>
            </a:pPr>
            <a:r>
              <a:rPr lang="en-US" dirty="0"/>
              <a:t>2.Do you think social Media is used for marketing? Why</a:t>
            </a:r>
            <a:endParaRPr lang="en-US" u="sng" dirty="0"/>
          </a:p>
          <a:p>
            <a:pPr marL="0" indent="0">
              <a:buNone/>
            </a:pPr>
            <a:r>
              <a:rPr lang="en-US" dirty="0"/>
              <a:t>3.What kind of </a:t>
            </a:r>
            <a:r>
              <a:rPr lang="es-CO" b="0" i="0" dirty="0">
                <a:solidFill>
                  <a:srgbClr val="111111"/>
                </a:solidFill>
                <a:effectLst/>
                <a:latin typeface="SourceSansPro"/>
              </a:rPr>
              <a:t>social media </a:t>
            </a:r>
            <a:r>
              <a:rPr lang="es-CO" b="0" i="0" dirty="0" err="1">
                <a:solidFill>
                  <a:srgbClr val="111111"/>
                </a:solidFill>
                <a:effectLst/>
                <a:latin typeface="SourceSansPro"/>
              </a:rPr>
              <a:t>management</a:t>
            </a:r>
            <a:r>
              <a:rPr lang="es-CO" b="0" i="0" dirty="0">
                <a:solidFill>
                  <a:srgbClr val="111111"/>
                </a:solidFill>
                <a:effectLst/>
                <a:latin typeface="SourceSansPro"/>
              </a:rPr>
              <a:t> </a:t>
            </a:r>
            <a:r>
              <a:rPr lang="es-CO" b="0" i="0" dirty="0" err="1">
                <a:solidFill>
                  <a:srgbClr val="111111"/>
                </a:solidFill>
                <a:effectLst/>
                <a:latin typeface="SourceSansPro"/>
              </a:rPr>
              <a:t>platforms</a:t>
            </a:r>
            <a:r>
              <a:rPr lang="es-CO" b="0" i="0" dirty="0">
                <a:solidFill>
                  <a:srgbClr val="111111"/>
                </a:solidFill>
                <a:effectLst/>
                <a:latin typeface="SourceSansPro"/>
              </a:rPr>
              <a:t> do </a:t>
            </a:r>
            <a:r>
              <a:rPr lang="es-CO" b="0" i="0" dirty="0" err="1">
                <a:solidFill>
                  <a:srgbClr val="111111"/>
                </a:solidFill>
                <a:effectLst/>
                <a:latin typeface="SourceSansPro"/>
              </a:rPr>
              <a:t>you</a:t>
            </a:r>
            <a:r>
              <a:rPr lang="es-CO" b="0" i="0" dirty="0">
                <a:solidFill>
                  <a:srgbClr val="111111"/>
                </a:solidFill>
                <a:effectLst/>
                <a:latin typeface="SourceSansPro"/>
              </a:rPr>
              <a:t> </a:t>
            </a:r>
            <a:r>
              <a:rPr lang="es-CO" b="0" i="0" dirty="0" err="1">
                <a:solidFill>
                  <a:srgbClr val="111111"/>
                </a:solidFill>
                <a:effectLst/>
                <a:latin typeface="SourceSansPro"/>
              </a:rPr>
              <a:t>know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/>
              <a:t>4 What are their pros and cons? </a:t>
            </a:r>
            <a:endParaRPr lang="en-US" u="sng" dirty="0"/>
          </a:p>
        </p:txBody>
      </p:sp>
      <p:pic>
        <p:nvPicPr>
          <p:cNvPr id="1026" name="Picture 2" descr="7 secretos del Social Media Marketing » Renting Web">
            <a:extLst>
              <a:ext uri="{FF2B5EF4-FFF2-40B4-BE49-F238E27FC236}">
                <a16:creationId xmlns:a16="http://schemas.microsoft.com/office/drawing/2014/main" id="{55A8C068-4346-481A-929E-14D91C9ED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750" y="4462247"/>
            <a:ext cx="3305452" cy="214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58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989785-59AE-4F48-AEE6-AAAF8747C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Pre Reading </a:t>
            </a:r>
            <a:r>
              <a:rPr lang="es-ES" dirty="0" err="1"/>
              <a:t>activity</a:t>
            </a:r>
            <a:endParaRPr lang="es-CO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039BF138-911B-4F58-8598-A486CF1EB52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s-ES" dirty="0" err="1"/>
              <a:t>What</a:t>
            </a:r>
            <a:r>
              <a:rPr lang="es-ES" dirty="0"/>
              <a:t> I </a:t>
            </a:r>
            <a:r>
              <a:rPr lang="es-ES" dirty="0" err="1"/>
              <a:t>would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know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 social media </a:t>
            </a:r>
            <a:r>
              <a:rPr lang="es-ES" dirty="0" err="1"/>
              <a:t>management</a:t>
            </a:r>
            <a:r>
              <a:rPr lang="es-ES" dirty="0"/>
              <a:t> </a:t>
            </a:r>
            <a:r>
              <a:rPr lang="es-ES" dirty="0" err="1"/>
              <a:t>tools</a:t>
            </a:r>
            <a:r>
              <a:rPr lang="es-ES" dirty="0"/>
              <a:t>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37131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BD3BA2-AEF5-4A42-B69C-FE453F2D8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4400" b="1" dirty="0">
                <a:solidFill>
                  <a:srgbClr val="FF0062"/>
                </a:solidFill>
                <a:latin typeface="Ubuntu" panose="020B0504030602030204" pitchFamily="34" charset="0"/>
              </a:rPr>
              <a:t>Let’s skim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  <a:latin typeface="Segoe Script" panose="030B0504020000000003" pitchFamily="66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E6F1530-9593-4C07-B4E7-E49098260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9121"/>
            <a:ext cx="10999304" cy="4351338"/>
          </a:xfrm>
        </p:spPr>
        <p:txBody>
          <a:bodyPr>
            <a:normAutofit/>
          </a:bodyPr>
          <a:lstStyle/>
          <a:p>
            <a:r>
              <a:rPr lang="en-US" sz="3600" dirty="0"/>
              <a:t>Find the following information:</a:t>
            </a:r>
          </a:p>
          <a:p>
            <a:pPr marL="0" indent="0">
              <a:buNone/>
            </a:pP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>
                <a:solidFill>
                  <a:schemeClr val="tx2"/>
                </a:solidFill>
              </a:rPr>
              <a:t>How many paragraphs does the passage have?</a:t>
            </a:r>
          </a:p>
          <a:p>
            <a:pPr marL="742950" indent="-742950">
              <a:buAutoNum type="arabicPeriod"/>
            </a:pPr>
            <a:r>
              <a:rPr lang="en-US" sz="3600" dirty="0">
                <a:solidFill>
                  <a:schemeClr val="tx2"/>
                </a:solidFill>
              </a:rPr>
              <a:t>What are the topics covered, check the headings</a:t>
            </a:r>
          </a:p>
          <a:p>
            <a:pPr marL="742950" indent="-742950">
              <a:buAutoNum type="arabicPeriod"/>
            </a:pPr>
            <a:r>
              <a:rPr lang="en-US" sz="3600" dirty="0">
                <a:solidFill>
                  <a:schemeClr val="tx2"/>
                </a:solidFill>
              </a:rPr>
              <a:t>Read the first two lines from each paragraph</a:t>
            </a:r>
          </a:p>
          <a:p>
            <a:pPr marL="742950" indent="-742950">
              <a:buAutoNum type="arabicPeriod"/>
            </a:pPr>
            <a:r>
              <a:rPr lang="en-US" sz="3600" dirty="0">
                <a:solidFill>
                  <a:schemeClr val="tx2"/>
                </a:solidFill>
              </a:rPr>
              <a:t>Read the last two lines from each paragraph</a:t>
            </a:r>
          </a:p>
          <a:p>
            <a:pPr marL="0" indent="0">
              <a:buNone/>
            </a:pPr>
            <a:endParaRPr lang="en-US" sz="36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065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9F2931-1730-45A4-8783-A33A56AC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400" b="1" dirty="0"/>
              <a:t>FIRST PART OF THE TEXT:</a:t>
            </a:r>
            <a:br>
              <a:rPr lang="es-CO" sz="4400" b="1" dirty="0"/>
            </a:br>
            <a:endParaRPr lang="es-CO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9CEE2F-16EE-4846-9478-EA2C70838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3600" dirty="0"/>
              <a:t>Start Reading </a:t>
            </a:r>
            <a:r>
              <a:rPr lang="es-CO" sz="3600" dirty="0" err="1"/>
              <a:t>the</a:t>
            </a:r>
            <a:r>
              <a:rPr lang="es-CO" sz="3600" dirty="0"/>
              <a:t> </a:t>
            </a:r>
            <a:r>
              <a:rPr lang="es-CO" sz="3600" dirty="0" err="1"/>
              <a:t>first</a:t>
            </a:r>
            <a:r>
              <a:rPr lang="es-CO" sz="3600" dirty="0"/>
              <a:t> </a:t>
            </a:r>
            <a:r>
              <a:rPr lang="es-CO" sz="3600" dirty="0" err="1"/>
              <a:t>part</a:t>
            </a:r>
            <a:r>
              <a:rPr lang="es-CO" sz="3600" dirty="0"/>
              <a:t> </a:t>
            </a:r>
            <a:r>
              <a:rPr lang="es-CO" sz="3600" dirty="0" err="1"/>
              <a:t>of</a:t>
            </a:r>
            <a:r>
              <a:rPr lang="es-CO" sz="3600" dirty="0"/>
              <a:t> </a:t>
            </a:r>
            <a:r>
              <a:rPr lang="es-CO" sz="3600" dirty="0" err="1"/>
              <a:t>the</a:t>
            </a:r>
            <a:r>
              <a:rPr lang="es-CO" sz="3600" dirty="0"/>
              <a:t> </a:t>
            </a:r>
            <a:r>
              <a:rPr lang="es-CO" sz="3600" dirty="0" err="1"/>
              <a:t>text</a:t>
            </a:r>
            <a:r>
              <a:rPr lang="es-CO" sz="3600" dirty="0"/>
              <a:t>.</a:t>
            </a:r>
          </a:p>
          <a:p>
            <a:pPr marL="0" indent="0" algn="just">
              <a:buNone/>
            </a:pPr>
            <a:endParaRPr lang="es-CO" sz="3600" dirty="0"/>
          </a:p>
          <a:p>
            <a:pPr marL="0" indent="0" algn="just">
              <a:buNone/>
            </a:pPr>
            <a:r>
              <a:rPr lang="es-CO" sz="3600" dirty="0" err="1"/>
              <a:t>It</a:t>
            </a:r>
            <a:r>
              <a:rPr lang="es-CO" sz="3600" dirty="0"/>
              <a:t> </a:t>
            </a:r>
            <a:r>
              <a:rPr lang="es-CO" sz="3600" dirty="0" err="1"/>
              <a:t>starts</a:t>
            </a:r>
            <a:r>
              <a:rPr lang="es-CO" sz="3600" dirty="0"/>
              <a:t> </a:t>
            </a:r>
            <a:r>
              <a:rPr lang="es-CO" sz="3600" dirty="0" err="1"/>
              <a:t>with</a:t>
            </a:r>
            <a:r>
              <a:rPr lang="es-CO" sz="3600" dirty="0"/>
              <a:t>: </a:t>
            </a:r>
            <a:r>
              <a:rPr lang="en-US" sz="2400" b="0" i="1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SourceSansPro"/>
              </a:rPr>
              <a:t>Recent figures show that around 63% of small businesses </a:t>
            </a:r>
          </a:p>
          <a:p>
            <a:pPr marL="0" indent="0" algn="just">
              <a:buNone/>
            </a:pPr>
            <a:endParaRPr lang="en-US" sz="2400" i="1" dirty="0">
              <a:solidFill>
                <a:srgbClr val="111111"/>
              </a:solidFill>
              <a:latin typeface="SourceSansPro"/>
            </a:endParaRPr>
          </a:p>
          <a:p>
            <a:pPr marL="0" indent="0" algn="just">
              <a:buNone/>
            </a:pPr>
            <a:r>
              <a:rPr lang="en-US" sz="3600" dirty="0">
                <a:solidFill>
                  <a:srgbClr val="111111"/>
                </a:solidFill>
                <a:latin typeface="SourceSansPro"/>
              </a:rPr>
              <a:t>And stops in the headline: </a:t>
            </a:r>
            <a:r>
              <a:rPr lang="en-US" sz="2400" dirty="0" err="1">
                <a:solidFill>
                  <a:srgbClr val="111111"/>
                </a:solidFill>
                <a:highlight>
                  <a:srgbClr val="FFFF00"/>
                </a:highlight>
                <a:latin typeface="SourceSansPro"/>
              </a:rPr>
              <a:t>Loomly</a:t>
            </a:r>
            <a:endParaRPr lang="es-CO" sz="36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46177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C22D04B-4A39-42B9-82EE-A11F76B43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1328" y="365125"/>
            <a:ext cx="7752471" cy="1325563"/>
          </a:xfrm>
        </p:spPr>
        <p:txBody>
          <a:bodyPr/>
          <a:lstStyle/>
          <a:p>
            <a:r>
              <a:rPr lang="en-GB" sz="4400" b="1" dirty="0">
                <a:solidFill>
                  <a:srgbClr val="FF0062"/>
                </a:solidFill>
                <a:latin typeface="Ubuntu" panose="020B0504030602030204" pitchFamily="34" charset="0"/>
              </a:rPr>
              <a:t>Let’s read</a:t>
            </a:r>
            <a:endParaRPr lang="en-GB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F5209F5-29DA-4A88-8ECD-ECA413FBF9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4441" y="1591304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/>
              <a:t>It’s time to</a:t>
            </a:r>
            <a:r>
              <a:rPr lang="es-419" sz="2800" dirty="0"/>
              <a:t> </a:t>
            </a:r>
            <a:r>
              <a:rPr lang="en-GB" sz="2800" dirty="0"/>
              <a:t>practice some skimming and scanning.</a:t>
            </a:r>
          </a:p>
          <a:p>
            <a:pPr marL="0" indent="0">
              <a:buNone/>
            </a:pPr>
            <a:r>
              <a:rPr lang="en-GB" dirty="0"/>
              <a:t>Let’s read the first part:</a:t>
            </a:r>
            <a:endParaRPr lang="en-US" sz="2800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GB" dirty="0"/>
              <a:t>https://www.investopedia.com/best-social-media-management-software-5087716</a:t>
            </a:r>
          </a:p>
          <a:p>
            <a:endParaRPr lang="en-GB" dirty="0"/>
          </a:p>
        </p:txBody>
      </p:sp>
      <p:pic>
        <p:nvPicPr>
          <p:cNvPr id="2050" name="Picture 2" descr="7 Beneficios principales del social media marketing">
            <a:extLst>
              <a:ext uri="{FF2B5EF4-FFF2-40B4-BE49-F238E27FC236}">
                <a16:creationId xmlns:a16="http://schemas.microsoft.com/office/drawing/2014/main" id="{FA3564AC-8D24-46BC-8441-10071E630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120" y="1909356"/>
            <a:ext cx="51816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488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BD3BA2-AEF5-4A42-B69C-FE453F2D8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4400" b="1" dirty="0">
                <a:solidFill>
                  <a:srgbClr val="FF0062"/>
                </a:solidFill>
                <a:latin typeface="Ubuntu" panose="020B0504030602030204" pitchFamily="34" charset="0"/>
              </a:rPr>
              <a:t>Let’s scan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  <a:latin typeface="Segoe Script" panose="030B0504020000000003" pitchFamily="66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E6F1530-9593-4C07-B4E7-E49098260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9121"/>
            <a:ext cx="10999304" cy="4351338"/>
          </a:xfrm>
        </p:spPr>
        <p:txBody>
          <a:bodyPr>
            <a:normAutofit/>
          </a:bodyPr>
          <a:lstStyle/>
          <a:p>
            <a:r>
              <a:rPr lang="en-US" sz="3600" dirty="0"/>
              <a:t>Why does the text talk about…….</a:t>
            </a:r>
          </a:p>
          <a:p>
            <a:pPr marL="0" indent="0">
              <a:buNone/>
            </a:pPr>
            <a:endParaRPr lang="en-US" sz="3600" dirty="0"/>
          </a:p>
          <a:p>
            <a:pPr marL="742950" indent="-742950">
              <a:buAutoNum type="arabicPeriod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63% of small business</a:t>
            </a:r>
          </a:p>
          <a:p>
            <a:pPr marL="742950" indent="-742950">
              <a:buAutoNum type="arabicPeriod"/>
            </a:pPr>
            <a:r>
              <a:rPr lang="es-CO" sz="2400" b="1" i="0" dirty="0" err="1">
                <a:solidFill>
                  <a:schemeClr val="accent1">
                    <a:lumMod val="75000"/>
                  </a:schemeClr>
                </a:solidFill>
                <a:effectLst/>
              </a:rPr>
              <a:t>an</a:t>
            </a:r>
            <a:r>
              <a:rPr lang="es-CO" sz="2400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 </a:t>
            </a:r>
            <a:r>
              <a:rPr lang="es-CO" sz="2400" b="1" i="0" dirty="0" err="1">
                <a:solidFill>
                  <a:schemeClr val="accent1">
                    <a:lumMod val="75000"/>
                  </a:schemeClr>
                </a:solidFill>
                <a:effectLst/>
              </a:rPr>
              <a:t>absolute</a:t>
            </a:r>
            <a:r>
              <a:rPr lang="es-CO" sz="2400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 </a:t>
            </a:r>
            <a:r>
              <a:rPr lang="es-CO" sz="2400" b="1" i="0" dirty="0" err="1">
                <a:solidFill>
                  <a:schemeClr val="accent1">
                    <a:lumMod val="75000"/>
                  </a:schemeClr>
                </a:solidFill>
                <a:effectLst/>
              </a:rPr>
              <a:t>nightmare</a:t>
            </a:r>
            <a:endParaRPr lang="es-CO" sz="2400" b="1" i="0" dirty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742950" indent="-742950">
              <a:buAutoNum type="arabicPeriod"/>
            </a:pPr>
            <a:r>
              <a:rPr lang="en-US" sz="2400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longest free trials in the business.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marL="742950" indent="-742950">
              <a:buAutoNum type="arabicPeriod"/>
            </a:pPr>
            <a:r>
              <a:rPr lang="es-CO" sz="2400" b="1" i="0" dirty="0" err="1">
                <a:solidFill>
                  <a:schemeClr val="accent1">
                    <a:lumMod val="75000"/>
                  </a:schemeClr>
                </a:solidFill>
                <a:effectLst/>
              </a:rPr>
              <a:t>competitive</a:t>
            </a:r>
            <a:r>
              <a:rPr lang="es-CO" sz="2400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 benchmarking</a:t>
            </a:r>
          </a:p>
          <a:p>
            <a:pPr marL="742950" indent="-742950">
              <a:buAutoNum type="arabicPeriod"/>
            </a:pPr>
            <a:r>
              <a:rPr lang="es-CO" sz="2400" b="1" i="0" dirty="0" err="1">
                <a:solidFill>
                  <a:schemeClr val="accent1">
                    <a:lumMod val="75000"/>
                  </a:schemeClr>
                </a:solidFill>
                <a:effectLst/>
              </a:rPr>
              <a:t>all</a:t>
            </a:r>
            <a:r>
              <a:rPr lang="es-CO" sz="2400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-</a:t>
            </a:r>
            <a:r>
              <a:rPr lang="es-CO" sz="2400" b="1" i="0" dirty="0" err="1">
                <a:solidFill>
                  <a:schemeClr val="accent1">
                    <a:lumMod val="75000"/>
                  </a:schemeClr>
                </a:solidFill>
                <a:effectLst/>
              </a:rPr>
              <a:t>in-one</a:t>
            </a:r>
            <a:r>
              <a:rPr lang="es-CO" sz="2400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 </a:t>
            </a:r>
            <a:r>
              <a:rPr lang="es-CO" sz="2400" b="1" i="0" dirty="0" err="1">
                <a:solidFill>
                  <a:schemeClr val="accent1">
                    <a:lumMod val="75000"/>
                  </a:schemeClr>
                </a:solidFill>
                <a:effectLst/>
              </a:rPr>
              <a:t>tool</a:t>
            </a:r>
            <a:r>
              <a:rPr lang="es-CO" sz="2400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 </a:t>
            </a:r>
            <a:r>
              <a:rPr lang="es-CO" sz="2400" b="1" i="0" dirty="0" err="1">
                <a:solidFill>
                  <a:schemeClr val="accent1">
                    <a:lumMod val="75000"/>
                  </a:schemeClr>
                </a:solidFill>
                <a:effectLst/>
              </a:rPr>
              <a:t>consumers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209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471DBE43-3A80-459E-A7FF-F9DEB78CBC17}"/>
              </a:ext>
            </a:extLst>
          </p:cNvPr>
          <p:cNvSpPr txBox="1"/>
          <p:nvPr/>
        </p:nvSpPr>
        <p:spPr>
          <a:xfrm>
            <a:off x="424070" y="5340626"/>
            <a:ext cx="44924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>
                <a:solidFill>
                  <a:schemeClr val="bg1"/>
                </a:solidFill>
                <a:latin typeface="Ubuntu" panose="020B0504030602030204" pitchFamily="34" charset="0"/>
              </a:rPr>
              <a:t>Capítulo 2</a:t>
            </a:r>
            <a:endParaRPr lang="es-ES" sz="3200" b="1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r>
              <a:rPr lang="es-ES" sz="3200" dirty="0">
                <a:solidFill>
                  <a:schemeClr val="bg1"/>
                </a:solidFill>
                <a:latin typeface="Ubuntu" panose="020B0504030602030204" pitchFamily="34" charset="0"/>
              </a:rPr>
              <a:t>Introducción al tema</a:t>
            </a:r>
            <a:endParaRPr lang="es-CO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042209-DAAC-4C59-BE68-96B743A00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464" y="365125"/>
            <a:ext cx="7724335" cy="983725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While reading</a:t>
            </a:r>
            <a:br>
              <a:rPr lang="en-GB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practice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03BCF271-9D3E-41DE-A76F-65275367C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>
                <a:hlinkClick r:id="rId3"/>
              </a:rPr>
              <a:t>https://quizizz.com/admin/quiz/60bfda655b3404001b294c9a/best-social-media-management-software</a:t>
            </a:r>
            <a:endParaRPr lang="es-CO" dirty="0"/>
          </a:p>
          <a:p>
            <a:endParaRPr lang="es-CO" dirty="0"/>
          </a:p>
          <a:p>
            <a:r>
              <a:rPr lang="es-CO" dirty="0" err="1"/>
              <a:t>Let’s</a:t>
            </a:r>
            <a:r>
              <a:rPr lang="es-CO" dirty="0"/>
              <a:t> </a:t>
            </a:r>
            <a:r>
              <a:rPr lang="es-CO" dirty="0" err="1"/>
              <a:t>practice</a:t>
            </a:r>
            <a:r>
              <a:rPr lang="es-CO" dirty="0"/>
              <a:t> more…</a:t>
            </a:r>
          </a:p>
          <a:p>
            <a:endParaRPr lang="es-CO" dirty="0"/>
          </a:p>
          <a:p>
            <a:r>
              <a:rPr lang="es-CO" dirty="0"/>
              <a:t>https://wordwall.net/es/resource/17497260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771447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institucional versión 1" id="{F3C07190-F706-40B0-AEF3-D2B6027D0964}" vid="{99726FCE-C218-418C-A1EE-4FAB13676F9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3539</TotalTime>
  <Words>397</Words>
  <Application>Microsoft Office PowerPoint</Application>
  <PresentationFormat>Panorámica</PresentationFormat>
  <Paragraphs>80</Paragraphs>
  <Slides>14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1" baseType="lpstr">
      <vt:lpstr>Arial</vt:lpstr>
      <vt:lpstr>Segoe Script</vt:lpstr>
      <vt:lpstr>Calibri Light</vt:lpstr>
      <vt:lpstr>SourceSansPro</vt:lpstr>
      <vt:lpstr>Calibri</vt:lpstr>
      <vt:lpstr>Ubuntu</vt:lpstr>
      <vt:lpstr>Tema de Office</vt:lpstr>
      <vt:lpstr>Presentación de PowerPoint</vt:lpstr>
      <vt:lpstr>Presentación de PowerPoint</vt:lpstr>
      <vt:lpstr> Pre_Reading: Best Social Media Management Software </vt:lpstr>
      <vt:lpstr>Pre Reading activity</vt:lpstr>
      <vt:lpstr>Let’s skim</vt:lpstr>
      <vt:lpstr>FIRST PART OF THE TEXT: </vt:lpstr>
      <vt:lpstr>Let’s read</vt:lpstr>
      <vt:lpstr>Let’s scan</vt:lpstr>
      <vt:lpstr>While reading practice</vt:lpstr>
      <vt:lpstr>Second part of the text second week</vt:lpstr>
      <vt:lpstr>Pre-reading</vt:lpstr>
      <vt:lpstr>While Reading….</vt:lpstr>
      <vt:lpstr>Post reading activity</vt:lpstr>
      <vt:lpstr>Let’s know more…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Diego Armando</cp:lastModifiedBy>
  <cp:revision>82</cp:revision>
  <dcterms:created xsi:type="dcterms:W3CDTF">2021-04-09T17:18:33Z</dcterms:created>
  <dcterms:modified xsi:type="dcterms:W3CDTF">2021-09-07T03:57:12Z</dcterms:modified>
</cp:coreProperties>
</file>